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1" r:id="rId8"/>
    <p:sldId id="269" r:id="rId9"/>
    <p:sldId id="266" r:id="rId10"/>
    <p:sldId id="265" r:id="rId11"/>
    <p:sldId id="262" r:id="rId12"/>
    <p:sldId id="263" r:id="rId13"/>
    <p:sldId id="268" r:id="rId14"/>
    <p:sldId id="270" r:id="rId15"/>
    <p:sldId id="273" r:id="rId16"/>
    <p:sldId id="271" r:id="rId17"/>
    <p:sldId id="272" r:id="rId18"/>
    <p:sldId id="274" r:id="rId19"/>
    <p:sldId id="278" r:id="rId20"/>
    <p:sldId id="279" r:id="rId21"/>
    <p:sldId id="276" r:id="rId22"/>
    <p:sldId id="275" r:id="rId23"/>
    <p:sldId id="277" r:id="rId24"/>
    <p:sldId id="264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FB4C-9E99-41B3-936C-91411F62B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B5B07-1B91-4AFD-B28D-67B9087A0B5A}">
      <dgm:prSet/>
      <dgm:spPr/>
      <dgm:t>
        <a:bodyPr/>
        <a:lstStyle/>
        <a:p>
          <a:r>
            <a:rPr lang="en-FI"/>
            <a:t>Electrospray</a:t>
          </a:r>
          <a:endParaRPr lang="en-US"/>
        </a:p>
      </dgm:t>
    </dgm:pt>
    <dgm:pt modelId="{2A15C453-6895-4BFB-8DC4-FDFDA02559ED}" type="parTrans" cxnId="{5852AD87-5703-48F8-87E4-EBB90363BDF0}">
      <dgm:prSet/>
      <dgm:spPr/>
      <dgm:t>
        <a:bodyPr/>
        <a:lstStyle/>
        <a:p>
          <a:endParaRPr lang="en-US"/>
        </a:p>
      </dgm:t>
    </dgm:pt>
    <dgm:pt modelId="{7A2AB993-A4E5-43F8-AEF7-8319C914CC36}" type="sibTrans" cxnId="{5852AD87-5703-48F8-87E4-EBB90363BDF0}">
      <dgm:prSet/>
      <dgm:spPr/>
      <dgm:t>
        <a:bodyPr/>
        <a:lstStyle/>
        <a:p>
          <a:endParaRPr lang="en-US"/>
        </a:p>
      </dgm:t>
    </dgm:pt>
    <dgm:pt modelId="{D9FD3F03-1133-4E1C-A702-D297459C80DF}">
      <dgm:prSet/>
      <dgm:spPr/>
      <dgm:t>
        <a:bodyPr/>
        <a:lstStyle/>
        <a:p>
          <a:r>
            <a:rPr lang="en-FI" dirty="0"/>
            <a:t>MALDI</a:t>
          </a:r>
          <a:endParaRPr lang="en-US" dirty="0"/>
        </a:p>
      </dgm:t>
    </dgm:pt>
    <dgm:pt modelId="{9A853CAB-C98F-46D0-9B5C-BF17FB3F991D}" type="parTrans" cxnId="{8A06F40A-BA6E-4B88-97D3-D04E839964FF}">
      <dgm:prSet/>
      <dgm:spPr/>
      <dgm:t>
        <a:bodyPr/>
        <a:lstStyle/>
        <a:p>
          <a:endParaRPr lang="en-US"/>
        </a:p>
      </dgm:t>
    </dgm:pt>
    <dgm:pt modelId="{BDE0A4CB-FCFC-49DF-8928-5F91A6EF4CB9}" type="sibTrans" cxnId="{8A06F40A-BA6E-4B88-97D3-D04E839964FF}">
      <dgm:prSet/>
      <dgm:spPr/>
      <dgm:t>
        <a:bodyPr/>
        <a:lstStyle/>
        <a:p>
          <a:endParaRPr lang="en-US"/>
        </a:p>
      </dgm:t>
    </dgm:pt>
    <dgm:pt modelId="{6DED76B9-2EF6-574E-B07B-754D8451862D}">
      <dgm:prSet/>
      <dgm:spPr/>
      <dgm:t>
        <a:bodyPr/>
        <a:lstStyle/>
        <a:p>
          <a:r>
            <a:rPr lang="en-US" dirty="0"/>
            <a:t>Other methods</a:t>
          </a:r>
        </a:p>
      </dgm:t>
    </dgm:pt>
    <dgm:pt modelId="{7B3B8D6B-3A51-2241-8419-906B941AEABD}" type="parTrans" cxnId="{AE04305E-ACED-9B4D-8891-1947648B1B56}">
      <dgm:prSet/>
      <dgm:spPr/>
      <dgm:t>
        <a:bodyPr/>
        <a:lstStyle/>
        <a:p>
          <a:endParaRPr lang="en-GB"/>
        </a:p>
      </dgm:t>
    </dgm:pt>
    <dgm:pt modelId="{3851A886-B61E-A443-8C04-48712E5F0B41}" type="sibTrans" cxnId="{AE04305E-ACED-9B4D-8891-1947648B1B56}">
      <dgm:prSet/>
      <dgm:spPr/>
      <dgm:t>
        <a:bodyPr/>
        <a:lstStyle/>
        <a:p>
          <a:endParaRPr lang="en-GB"/>
        </a:p>
      </dgm:t>
    </dgm:pt>
    <dgm:pt modelId="{C7356610-5995-7045-B855-6D883E6CE114}" type="pres">
      <dgm:prSet presAssocID="{49CDFB4C-9E99-41B3-936C-91411F62B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75C43-6081-3147-B317-9A4A2D631B09}" type="pres">
      <dgm:prSet presAssocID="{0FDB5B07-1B91-4AFD-B28D-67B9087A0B5A}" presName="hierRoot1" presStyleCnt="0"/>
      <dgm:spPr/>
    </dgm:pt>
    <dgm:pt modelId="{B81459C6-888C-994B-9E79-BD7B8DFE7A19}" type="pres">
      <dgm:prSet presAssocID="{0FDB5B07-1B91-4AFD-B28D-67B9087A0B5A}" presName="composite" presStyleCnt="0"/>
      <dgm:spPr/>
    </dgm:pt>
    <dgm:pt modelId="{F379B235-2164-B540-88B5-4D306DA7D403}" type="pres">
      <dgm:prSet presAssocID="{0FDB5B07-1B91-4AFD-B28D-67B9087A0B5A}" presName="background" presStyleLbl="node0" presStyleIdx="0" presStyleCnt="3"/>
      <dgm:spPr/>
    </dgm:pt>
    <dgm:pt modelId="{BADB9C42-9FF8-4148-8CEC-A54F61916C95}" type="pres">
      <dgm:prSet presAssocID="{0FDB5B07-1B91-4AFD-B28D-67B9087A0B5A}" presName="text" presStyleLbl="fgAcc0" presStyleIdx="0" presStyleCnt="3">
        <dgm:presLayoutVars>
          <dgm:chPref val="3"/>
        </dgm:presLayoutVars>
      </dgm:prSet>
      <dgm:spPr/>
    </dgm:pt>
    <dgm:pt modelId="{E99E1BF4-95DC-1443-BD58-1A851516A893}" type="pres">
      <dgm:prSet presAssocID="{0FDB5B07-1B91-4AFD-B28D-67B9087A0B5A}" presName="hierChild2" presStyleCnt="0"/>
      <dgm:spPr/>
    </dgm:pt>
    <dgm:pt modelId="{B343B91E-6052-3643-9935-A119CE544088}" type="pres">
      <dgm:prSet presAssocID="{D9FD3F03-1133-4E1C-A702-D297459C80DF}" presName="hierRoot1" presStyleCnt="0"/>
      <dgm:spPr/>
    </dgm:pt>
    <dgm:pt modelId="{6061680D-4E95-724A-AD24-AB40B1D8B779}" type="pres">
      <dgm:prSet presAssocID="{D9FD3F03-1133-4E1C-A702-D297459C80DF}" presName="composite" presStyleCnt="0"/>
      <dgm:spPr/>
    </dgm:pt>
    <dgm:pt modelId="{C882061E-FE45-684A-81CD-14F4A38879F3}" type="pres">
      <dgm:prSet presAssocID="{D9FD3F03-1133-4E1C-A702-D297459C80DF}" presName="background" presStyleLbl="node0" presStyleIdx="1" presStyleCnt="3"/>
      <dgm:spPr/>
    </dgm:pt>
    <dgm:pt modelId="{715043EB-4A21-A34F-AC2A-BCD2A8D09454}" type="pres">
      <dgm:prSet presAssocID="{D9FD3F03-1133-4E1C-A702-D297459C80DF}" presName="text" presStyleLbl="fgAcc0" presStyleIdx="1" presStyleCnt="3">
        <dgm:presLayoutVars>
          <dgm:chPref val="3"/>
        </dgm:presLayoutVars>
      </dgm:prSet>
      <dgm:spPr/>
    </dgm:pt>
    <dgm:pt modelId="{B46D49CD-B247-4541-B0A0-C89B716A39B4}" type="pres">
      <dgm:prSet presAssocID="{D9FD3F03-1133-4E1C-A702-D297459C80DF}" presName="hierChild2" presStyleCnt="0"/>
      <dgm:spPr/>
    </dgm:pt>
    <dgm:pt modelId="{93565FF4-29A2-5345-91C3-33A5D23E222E}" type="pres">
      <dgm:prSet presAssocID="{6DED76B9-2EF6-574E-B07B-754D8451862D}" presName="hierRoot1" presStyleCnt="0"/>
      <dgm:spPr/>
    </dgm:pt>
    <dgm:pt modelId="{7965BE5A-C058-8949-A114-98B12F251D68}" type="pres">
      <dgm:prSet presAssocID="{6DED76B9-2EF6-574E-B07B-754D8451862D}" presName="composite" presStyleCnt="0"/>
      <dgm:spPr/>
    </dgm:pt>
    <dgm:pt modelId="{B92310F5-D9CF-B44B-AF35-15627A3B3449}" type="pres">
      <dgm:prSet presAssocID="{6DED76B9-2EF6-574E-B07B-754D8451862D}" presName="background" presStyleLbl="node0" presStyleIdx="2" presStyleCnt="3"/>
      <dgm:spPr/>
    </dgm:pt>
    <dgm:pt modelId="{23CFEF48-8812-054F-B1AE-EF70D931213A}" type="pres">
      <dgm:prSet presAssocID="{6DED76B9-2EF6-574E-B07B-754D8451862D}" presName="text" presStyleLbl="fgAcc0" presStyleIdx="2" presStyleCnt="3" custLinFactX="-66561" custLinFactY="40366" custLinFactNeighborX="-100000" custLinFactNeighborY="100000">
        <dgm:presLayoutVars>
          <dgm:chPref val="3"/>
        </dgm:presLayoutVars>
      </dgm:prSet>
      <dgm:spPr/>
    </dgm:pt>
    <dgm:pt modelId="{F189BB61-574E-A04F-BD57-005F59B6430C}" type="pres">
      <dgm:prSet presAssocID="{6DED76B9-2EF6-574E-B07B-754D8451862D}" presName="hierChild2" presStyleCnt="0"/>
      <dgm:spPr/>
    </dgm:pt>
  </dgm:ptLst>
  <dgm:cxnLst>
    <dgm:cxn modelId="{A11D1A0A-902A-5740-9C89-B621D9C3B381}" type="presOf" srcId="{6DED76B9-2EF6-574E-B07B-754D8451862D}" destId="{23CFEF48-8812-054F-B1AE-EF70D931213A}" srcOrd="0" destOrd="0" presId="urn:microsoft.com/office/officeart/2005/8/layout/hierarchy1"/>
    <dgm:cxn modelId="{8A06F40A-BA6E-4B88-97D3-D04E839964FF}" srcId="{49CDFB4C-9E99-41B3-936C-91411F62B592}" destId="{D9FD3F03-1133-4E1C-A702-D297459C80DF}" srcOrd="1" destOrd="0" parTransId="{9A853CAB-C98F-46D0-9B5C-BF17FB3F991D}" sibTransId="{BDE0A4CB-FCFC-49DF-8928-5F91A6EF4CB9}"/>
    <dgm:cxn modelId="{EB95EF5A-E83F-CD45-86FC-277A3B64B71A}" type="presOf" srcId="{D9FD3F03-1133-4E1C-A702-D297459C80DF}" destId="{715043EB-4A21-A34F-AC2A-BCD2A8D09454}" srcOrd="0" destOrd="0" presId="urn:microsoft.com/office/officeart/2005/8/layout/hierarchy1"/>
    <dgm:cxn modelId="{AE04305E-ACED-9B4D-8891-1947648B1B56}" srcId="{49CDFB4C-9E99-41B3-936C-91411F62B592}" destId="{6DED76B9-2EF6-574E-B07B-754D8451862D}" srcOrd="2" destOrd="0" parTransId="{7B3B8D6B-3A51-2241-8419-906B941AEABD}" sibTransId="{3851A886-B61E-A443-8C04-48712E5F0B41}"/>
    <dgm:cxn modelId="{F7846E87-8FB6-FC41-B0E9-AD42577EBDF0}" type="presOf" srcId="{49CDFB4C-9E99-41B3-936C-91411F62B592}" destId="{C7356610-5995-7045-B855-6D883E6CE114}" srcOrd="0" destOrd="0" presId="urn:microsoft.com/office/officeart/2005/8/layout/hierarchy1"/>
    <dgm:cxn modelId="{5852AD87-5703-48F8-87E4-EBB90363BDF0}" srcId="{49CDFB4C-9E99-41B3-936C-91411F62B592}" destId="{0FDB5B07-1B91-4AFD-B28D-67B9087A0B5A}" srcOrd="0" destOrd="0" parTransId="{2A15C453-6895-4BFB-8DC4-FDFDA02559ED}" sibTransId="{7A2AB993-A4E5-43F8-AEF7-8319C914CC36}"/>
    <dgm:cxn modelId="{458462F7-2B39-A541-A04D-2B373551B631}" type="presOf" srcId="{0FDB5B07-1B91-4AFD-B28D-67B9087A0B5A}" destId="{BADB9C42-9FF8-4148-8CEC-A54F61916C95}" srcOrd="0" destOrd="0" presId="urn:microsoft.com/office/officeart/2005/8/layout/hierarchy1"/>
    <dgm:cxn modelId="{B5B14289-7AC6-B148-B81C-BDD2054A2868}" type="presParOf" srcId="{C7356610-5995-7045-B855-6D883E6CE114}" destId="{E7C75C43-6081-3147-B317-9A4A2D631B09}" srcOrd="0" destOrd="0" presId="urn:microsoft.com/office/officeart/2005/8/layout/hierarchy1"/>
    <dgm:cxn modelId="{0044CF26-77D3-3342-8A20-6C51462BB59F}" type="presParOf" srcId="{E7C75C43-6081-3147-B317-9A4A2D631B09}" destId="{B81459C6-888C-994B-9E79-BD7B8DFE7A19}" srcOrd="0" destOrd="0" presId="urn:microsoft.com/office/officeart/2005/8/layout/hierarchy1"/>
    <dgm:cxn modelId="{CEE2C2D0-D1B5-B94D-A029-E322A834A25F}" type="presParOf" srcId="{B81459C6-888C-994B-9E79-BD7B8DFE7A19}" destId="{F379B235-2164-B540-88B5-4D306DA7D403}" srcOrd="0" destOrd="0" presId="urn:microsoft.com/office/officeart/2005/8/layout/hierarchy1"/>
    <dgm:cxn modelId="{7C54B77F-4FD0-EE4B-9813-2142734F83C7}" type="presParOf" srcId="{B81459C6-888C-994B-9E79-BD7B8DFE7A19}" destId="{BADB9C42-9FF8-4148-8CEC-A54F61916C95}" srcOrd="1" destOrd="0" presId="urn:microsoft.com/office/officeart/2005/8/layout/hierarchy1"/>
    <dgm:cxn modelId="{4A82030D-79A7-4F4F-B3C7-0B69F6C7A682}" type="presParOf" srcId="{E7C75C43-6081-3147-B317-9A4A2D631B09}" destId="{E99E1BF4-95DC-1443-BD58-1A851516A893}" srcOrd="1" destOrd="0" presId="urn:microsoft.com/office/officeart/2005/8/layout/hierarchy1"/>
    <dgm:cxn modelId="{64F1A093-040B-034C-9A7F-4EC8B991D699}" type="presParOf" srcId="{C7356610-5995-7045-B855-6D883E6CE114}" destId="{B343B91E-6052-3643-9935-A119CE544088}" srcOrd="1" destOrd="0" presId="urn:microsoft.com/office/officeart/2005/8/layout/hierarchy1"/>
    <dgm:cxn modelId="{21EF60DC-47B8-3B4A-AEFD-FB0193CE8D47}" type="presParOf" srcId="{B343B91E-6052-3643-9935-A119CE544088}" destId="{6061680D-4E95-724A-AD24-AB40B1D8B779}" srcOrd="0" destOrd="0" presId="urn:microsoft.com/office/officeart/2005/8/layout/hierarchy1"/>
    <dgm:cxn modelId="{A18AF529-F191-AE40-BF99-A1BFF002EB00}" type="presParOf" srcId="{6061680D-4E95-724A-AD24-AB40B1D8B779}" destId="{C882061E-FE45-684A-81CD-14F4A38879F3}" srcOrd="0" destOrd="0" presId="urn:microsoft.com/office/officeart/2005/8/layout/hierarchy1"/>
    <dgm:cxn modelId="{0AFF1D29-60D3-9B4B-A311-9FBE0967D93C}" type="presParOf" srcId="{6061680D-4E95-724A-AD24-AB40B1D8B779}" destId="{715043EB-4A21-A34F-AC2A-BCD2A8D09454}" srcOrd="1" destOrd="0" presId="urn:microsoft.com/office/officeart/2005/8/layout/hierarchy1"/>
    <dgm:cxn modelId="{B6E0635F-8335-AB44-AFF9-D311C2920602}" type="presParOf" srcId="{B343B91E-6052-3643-9935-A119CE544088}" destId="{B46D49CD-B247-4541-B0A0-C89B716A39B4}" srcOrd="1" destOrd="0" presId="urn:microsoft.com/office/officeart/2005/8/layout/hierarchy1"/>
    <dgm:cxn modelId="{6EE5F681-C2C7-2641-AA97-6FE5F3CB814D}" type="presParOf" srcId="{C7356610-5995-7045-B855-6D883E6CE114}" destId="{93565FF4-29A2-5345-91C3-33A5D23E222E}" srcOrd="2" destOrd="0" presId="urn:microsoft.com/office/officeart/2005/8/layout/hierarchy1"/>
    <dgm:cxn modelId="{B8938E97-F7FA-CD4B-98E6-5D3FB5A45B07}" type="presParOf" srcId="{93565FF4-29A2-5345-91C3-33A5D23E222E}" destId="{7965BE5A-C058-8949-A114-98B12F251D68}" srcOrd="0" destOrd="0" presId="urn:microsoft.com/office/officeart/2005/8/layout/hierarchy1"/>
    <dgm:cxn modelId="{9E9DFFEE-A83E-E34E-8C6B-3AF98810CEF5}" type="presParOf" srcId="{7965BE5A-C058-8949-A114-98B12F251D68}" destId="{B92310F5-D9CF-B44B-AF35-15627A3B3449}" srcOrd="0" destOrd="0" presId="urn:microsoft.com/office/officeart/2005/8/layout/hierarchy1"/>
    <dgm:cxn modelId="{1BD45443-5426-3540-A601-D99F1096F4EA}" type="presParOf" srcId="{7965BE5A-C058-8949-A114-98B12F251D68}" destId="{23CFEF48-8812-054F-B1AE-EF70D931213A}" srcOrd="1" destOrd="0" presId="urn:microsoft.com/office/officeart/2005/8/layout/hierarchy1"/>
    <dgm:cxn modelId="{6A9A2487-E159-DA45-9BEA-FDC4EFEE0771}" type="presParOf" srcId="{93565FF4-29A2-5345-91C3-33A5D23E222E}" destId="{F189BB61-574E-A04F-BD57-005F59B643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B235-2164-B540-88B5-4D306DA7D403}">
      <dsp:nvSpPr>
        <dsp:cNvPr id="0" name=""/>
        <dsp:cNvSpPr/>
      </dsp:nvSpPr>
      <dsp:spPr>
        <a:xfrm>
          <a:off x="0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B9C42-9FF8-4148-8CEC-A54F61916C95}">
      <dsp:nvSpPr>
        <dsp:cNvPr id="0" name=""/>
        <dsp:cNvSpPr/>
      </dsp:nvSpPr>
      <dsp:spPr>
        <a:xfrm>
          <a:off x="226382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/>
            <a:t>Electrospray</a:t>
          </a:r>
          <a:endParaRPr lang="en-US" sz="2500" kern="1200"/>
        </a:p>
      </dsp:txBody>
      <dsp:txXfrm>
        <a:off x="264275" y="2213900"/>
        <a:ext cx="1961660" cy="1217992"/>
      </dsp:txXfrm>
    </dsp:sp>
    <dsp:sp modelId="{C882061E-FE45-684A-81CD-14F4A38879F3}">
      <dsp:nvSpPr>
        <dsp:cNvPr id="0" name=""/>
        <dsp:cNvSpPr/>
      </dsp:nvSpPr>
      <dsp:spPr>
        <a:xfrm>
          <a:off x="2490211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43EB-4A21-A34F-AC2A-BCD2A8D09454}">
      <dsp:nvSpPr>
        <dsp:cNvPr id="0" name=""/>
        <dsp:cNvSpPr/>
      </dsp:nvSpPr>
      <dsp:spPr>
        <a:xfrm>
          <a:off x="2716594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 dirty="0"/>
            <a:t>MALDI</a:t>
          </a:r>
          <a:endParaRPr lang="en-US" sz="2500" kern="1200" dirty="0"/>
        </a:p>
      </dsp:txBody>
      <dsp:txXfrm>
        <a:off x="2754487" y="2213900"/>
        <a:ext cx="1961660" cy="1217992"/>
      </dsp:txXfrm>
    </dsp:sp>
    <dsp:sp modelId="{B92310F5-D9CF-B44B-AF35-15627A3B3449}">
      <dsp:nvSpPr>
        <dsp:cNvPr id="0" name=""/>
        <dsp:cNvSpPr/>
      </dsp:nvSpPr>
      <dsp:spPr>
        <a:xfrm>
          <a:off x="1586833" y="3776968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EF48-8812-054F-B1AE-EF70D931213A}">
      <dsp:nvSpPr>
        <dsp:cNvPr id="0" name=""/>
        <dsp:cNvSpPr/>
      </dsp:nvSpPr>
      <dsp:spPr>
        <a:xfrm>
          <a:off x="1813216" y="3992032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Other methods</a:t>
          </a:r>
        </a:p>
      </dsp:txBody>
      <dsp:txXfrm>
        <a:off x="1851109" y="4029925"/>
        <a:ext cx="1961660" cy="121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2EE3-172D-F932-6744-DCF9B6316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5FF8-8D4B-224B-7220-D48BC7C0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8F5A-653C-04C2-CDB4-256C690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409-EB40-CBF1-CEB5-122DAC6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619C4-5FC0-A8F7-65BA-414D4F12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765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24C5-07BA-20A9-9A75-C3E677BB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3FCA-2A4D-ABC6-2845-EDD20B47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8CFD-E530-3F81-873A-AF028BFA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5F8EA-DD5C-18CB-45CF-21F3A0CB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A4D0-DB98-4FB9-433B-ED8D6BBC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3303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086B-035C-C8A5-4803-37E937D8B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9ADA-D621-F690-77AE-B5A4CC8F7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D824-429D-9AFF-F2F7-C0250897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7522-A2E0-6EF7-7278-49C51344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7599-D5C5-7DA4-F5C2-58D2136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5672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50A6-D9E0-B6BC-7156-6ACCAA66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008F-7854-C80C-4A87-A658E9B0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9916E-D9C9-C819-0DB4-710A6DFA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362C-1256-87D4-0DB1-2DF7ADC3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56701-FDF3-65B8-9268-D3F5CA1E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629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46A-F5A0-2D95-C22C-3732FAB7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1F88-FE1D-E95D-2C14-27D1D165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E04D-0663-4360-383C-3F4C5FD3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B2FD-8151-0968-13D2-DF2F869A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7209-809E-32BC-8255-07394D4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59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57F6-4DF1-A74B-4D78-8CA80D0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BF20-7D06-7142-FCC5-9703BE9F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8E255-1B5B-791D-C964-A52B0F92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50A8-5234-3061-0D37-28C03EBA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9D8B-74D4-31AD-28A3-A5DD8FE1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32A62-4B6D-F639-230E-C230AE8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012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2763-A78E-8D12-AD5A-7908168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5096-EBC5-269D-FC65-3720CFAA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70C5-E268-F6CB-800B-E65ED008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402C-7924-FA47-25A5-F587AB7D7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77159-143B-57BF-D9B1-193BC0490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B53E9-A310-A0A2-7A9B-D3E41632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7A460-3C5D-493E-CEC1-15A0ABE4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26FFC-343F-5811-0222-30F13505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763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62FF-AEA7-7575-72BD-2D8FB07C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C9473-5EA9-EAC0-4BA4-016D7D34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BAC26-D3FC-9BFC-DFB7-CF92383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C32E-E938-5772-F831-2DB8E236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618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45FF-76CE-34FF-AF33-30EE1F8B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CE157-46E5-E1FD-0B41-9D56A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801C4-110D-12B6-45E5-448CFBEB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4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B0ED-456E-47CF-B88F-7642F386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EC75-4904-40EA-2387-F0919506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605-B858-160A-0B73-9A6A0920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EDE3E-61EC-1B7B-41A3-E19F62A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D1A1-9692-7D88-9777-1936ECC2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52A61-5F10-9000-20E1-D615CC08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5335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135-76EA-C651-11B9-63E2CB56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D575-FB48-C74C-D165-0CB1F8A1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B3B2C-42AB-5944-893B-0780F933E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06A91-E86E-AFFC-101F-CAD8568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DCBE-7372-389B-E6D8-4AAD6A6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6E6C-C085-F76E-17D8-98CB7377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376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7A0CD-F20C-AE27-F7AC-D8E0E21D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C7E5F-166B-C18E-9D18-DA4592F3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AE6B-52B1-334F-98E7-7500203D6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6F9F7-E5CD-864B-BC76-03A926190B36}" type="datetimeFigureOut">
              <a:rPr lang="en-FI" smtClean="0"/>
              <a:t>25.4.2025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F95A-F634-F8CB-7487-AA22BFEB8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A0DCD-FA19-9E7F-43FE-77689FF7C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675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jeFpXHZ8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9AWBAI-Owz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DRL-V2Rk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RsFsaCkVq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32FF7-00CD-167C-F7F2-234A4BA7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220919"/>
            <a:ext cx="5787089" cy="2773012"/>
          </a:xfrm>
        </p:spPr>
        <p:txBody>
          <a:bodyPr>
            <a:normAutofit/>
          </a:bodyPr>
          <a:lstStyle/>
          <a:p>
            <a:pPr algn="l" latinLnBrk="0"/>
            <a:r>
              <a:rPr lang="en-GB" sz="2800" b="1" dirty="0">
                <a:effectLst/>
              </a:rPr>
              <a:t>How Does MS Work?</a:t>
            </a:r>
            <a:br>
              <a:rPr lang="en-GB" sz="2800" b="1" dirty="0">
                <a:effectLst/>
              </a:rPr>
            </a:br>
            <a:br>
              <a:rPr lang="en-GB" sz="2800" b="1" dirty="0">
                <a:effectLst/>
              </a:rPr>
            </a:br>
            <a:r>
              <a:rPr lang="en-GB" sz="2000" b="1" dirty="0">
                <a:effectLst/>
              </a:rPr>
              <a:t>Ehsan Zangene</a:t>
            </a:r>
            <a:br>
              <a:rPr lang="en-GB" sz="2000" b="1" dirty="0">
                <a:effectLst/>
              </a:rPr>
            </a:br>
            <a:r>
              <a:rPr lang="en-GB" sz="2000" b="1" i="0" dirty="0">
                <a:effectLst/>
                <a:latin typeface="SBL Hebrew"/>
              </a:rPr>
              <a:t>5</a:t>
            </a:r>
            <a:r>
              <a:rPr lang="en-GB" sz="2000" b="1" i="0" baseline="30000" dirty="0">
                <a:effectLst/>
                <a:latin typeface="SBL Hebrew"/>
              </a:rPr>
              <a:t>th</a:t>
            </a:r>
            <a:r>
              <a:rPr lang="en-GB" sz="2000" b="1" i="0" dirty="0">
                <a:effectLst/>
                <a:latin typeface="SBL Hebrew"/>
              </a:rPr>
              <a:t> session</a:t>
            </a:r>
            <a:br>
              <a:rPr lang="en-GB" sz="2000" b="1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Time:</a:t>
            </a:r>
            <a:r>
              <a:rPr lang="en-GB" sz="2000" b="0" i="0" dirty="0">
                <a:effectLst/>
                <a:latin typeface="SBL Hebrew"/>
              </a:rPr>
              <a:t> 10-12</a:t>
            </a:r>
            <a:br>
              <a:rPr lang="en-GB" sz="2000" b="0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Place: </a:t>
            </a:r>
            <a:r>
              <a:rPr lang="en-GB" sz="2000" b="0" i="0" dirty="0" err="1">
                <a:effectLst/>
                <a:latin typeface="SBL Hebrew"/>
              </a:rPr>
              <a:t>Biomedicum</a:t>
            </a:r>
            <a:r>
              <a:rPr lang="en-GB" sz="2000" b="0" i="0" dirty="0">
                <a:effectLst/>
                <a:latin typeface="SBL Hebrew"/>
              </a:rPr>
              <a:t> 1, kok.3</a:t>
            </a:r>
            <a:endParaRPr lang="en-FI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6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41B4A-4468-6367-CA06-C6846569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6786"/>
          <a:stretch/>
        </p:blipFill>
        <p:spPr>
          <a:xfrm>
            <a:off x="20" y="469567"/>
            <a:ext cx="12191980" cy="63884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E64D-CE9A-97BD-00CA-5ED1DF3D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Ionization sources</a:t>
            </a:r>
            <a:endParaRPr lang="en-FI" dirty="0"/>
          </a:p>
        </p:txBody>
      </p:sp>
      <p:sp>
        <p:nvSpPr>
          <p:cNvPr id="5136" name="Freeform: Shape 5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145" name="Content Placeholder 2">
            <a:extLst>
              <a:ext uri="{FF2B5EF4-FFF2-40B4-BE49-F238E27FC236}">
                <a16:creationId xmlns:a16="http://schemas.microsoft.com/office/drawing/2014/main" id="{7075EC80-E488-8B6D-D3A1-4DFB2265B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42428"/>
              </p:ext>
            </p:extLst>
          </p:nvPr>
        </p:nvGraphicFramePr>
        <p:xfrm>
          <a:off x="838200" y="746234"/>
          <a:ext cx="7244253" cy="543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38" name="Oval 51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raphical abstract: Ion sources for mass spectrometric identification and imaging of molecular species">
            <a:extLst>
              <a:ext uri="{FF2B5EF4-FFF2-40B4-BE49-F238E27FC236}">
                <a16:creationId xmlns:a16="http://schemas.microsoft.com/office/drawing/2014/main" id="{62241EC7-B8B4-E74C-34A3-1BB0C989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9761" y="1027905"/>
            <a:ext cx="5128071" cy="440547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62BC3-00B5-EBF0-00BA-883173807E3E}"/>
              </a:ext>
            </a:extLst>
          </p:cNvPr>
          <p:cNvSpPr txBox="1"/>
          <p:nvPr/>
        </p:nvSpPr>
        <p:spPr>
          <a:xfrm>
            <a:off x="7177642" y="6581000"/>
            <a:ext cx="7464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https://pubs.rsc.org/en/content/articlelanding/2014/np/c3np70094a</a:t>
            </a:r>
          </a:p>
        </p:txBody>
      </p:sp>
    </p:spTree>
    <p:extLst>
      <p:ext uri="{BB962C8B-B14F-4D97-AF65-F5344CB8AC3E}">
        <p14:creationId xmlns:p14="http://schemas.microsoft.com/office/powerpoint/2010/main" val="41177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Rectangle 82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LDI-TOF Mass Spectrometry - Creative Proteomics">
            <a:extLst>
              <a:ext uri="{FF2B5EF4-FFF2-40B4-BE49-F238E27FC236}">
                <a16:creationId xmlns:a16="http://schemas.microsoft.com/office/drawing/2014/main" id="{4C3D8066-0DAC-3AF8-7E4B-421F061B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r="1" b="1"/>
          <a:stretch/>
        </p:blipFill>
        <p:spPr bwMode="auto">
          <a:xfrm>
            <a:off x="2733466" y="824420"/>
            <a:ext cx="9436735" cy="52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BC5EA-A60F-F091-60AF-CF4EF00F1DF6}"/>
              </a:ext>
            </a:extLst>
          </p:cNvPr>
          <p:cNvSpPr txBox="1"/>
          <p:nvPr/>
        </p:nvSpPr>
        <p:spPr>
          <a:xfrm>
            <a:off x="7451834" y="171719"/>
            <a:ext cx="454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matrix assisted laser desorption ionization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5497-D573-D1B4-8B3B-53021A025302}"/>
              </a:ext>
            </a:extLst>
          </p:cNvPr>
          <p:cNvSpPr txBox="1"/>
          <p:nvPr/>
        </p:nvSpPr>
        <p:spPr>
          <a:xfrm>
            <a:off x="4078012" y="6614788"/>
            <a:ext cx="8308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https://www.researchgate.net/figure/Mechanism-of-matrix-assisted-laser-desorption-ionization-process_fig3_335037795</a:t>
            </a:r>
          </a:p>
        </p:txBody>
      </p:sp>
      <p:pic>
        <p:nvPicPr>
          <p:cNvPr id="8196" name="Picture 4" descr="autoflex maX | Bruker">
            <a:extLst>
              <a:ext uri="{FF2B5EF4-FFF2-40B4-BE49-F238E27FC236}">
                <a16:creationId xmlns:a16="http://schemas.microsoft.com/office/drawing/2014/main" id="{4D1EAF45-BD1B-F155-AE9C-B5829294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78" y="1855076"/>
            <a:ext cx="3259354" cy="54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ALDI-TOF | Bruker">
            <a:extLst>
              <a:ext uri="{FF2B5EF4-FFF2-40B4-BE49-F238E27FC236}">
                <a16:creationId xmlns:a16="http://schemas.microsoft.com/office/drawing/2014/main" id="{93BC2729-A4EE-6354-6898-7EC8F3330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/>
          <a:stretch/>
        </p:blipFill>
        <p:spPr bwMode="auto">
          <a:xfrm>
            <a:off x="228663" y="171719"/>
            <a:ext cx="2313307" cy="18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835EF-4789-F442-69F8-17B93D6F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8" r="129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44287-545D-A1BC-6FFA-9284E2E3CA65}"/>
              </a:ext>
            </a:extLst>
          </p:cNvPr>
          <p:cNvSpPr txBox="1"/>
          <p:nvPr/>
        </p:nvSpPr>
        <p:spPr>
          <a:xfrm>
            <a:off x="517552" y="2360061"/>
            <a:ext cx="3177578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https://www.youtube.com/watch?v=0jeFpXHZ8W0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51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BE104-6D71-4191-DFCB-CF99F4C4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50" y="233524"/>
            <a:ext cx="5054129" cy="639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B969-CBC0-DD21-8968-5CC535611D05}"/>
              </a:ext>
            </a:extLst>
          </p:cNvPr>
          <p:cNvSpPr txBox="1"/>
          <p:nvPr/>
        </p:nvSpPr>
        <p:spPr>
          <a:xfrm>
            <a:off x="8208579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http://</a:t>
            </a:r>
            <a:r>
              <a:rPr lang="en-GB" sz="1200" dirty="0" err="1"/>
              <a:t>www.chem.cmu.edu</a:t>
            </a:r>
            <a:r>
              <a:rPr lang="en-GB" sz="1200" dirty="0"/>
              <a:t>/</a:t>
            </a:r>
            <a:r>
              <a:rPr lang="en-GB" sz="1200" dirty="0" err="1"/>
              <a:t>cma</a:t>
            </a:r>
            <a:r>
              <a:rPr lang="en-GB" sz="1200" dirty="0"/>
              <a:t>/</a:t>
            </a:r>
            <a:r>
              <a:rPr lang="en-GB" sz="1200" dirty="0" err="1"/>
              <a:t>maldischem.html</a:t>
            </a:r>
            <a:endParaRPr lang="en-FI" sz="1200" dirty="0"/>
          </a:p>
        </p:txBody>
      </p:sp>
    </p:spTree>
    <p:extLst>
      <p:ext uri="{BB962C8B-B14F-4D97-AF65-F5344CB8AC3E}">
        <p14:creationId xmlns:p14="http://schemas.microsoft.com/office/powerpoint/2010/main" val="339714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F84280C-625B-6856-129E-C52522BCF95F}"/>
              </a:ext>
            </a:extLst>
          </p:cNvPr>
          <p:cNvSpPr txBox="1"/>
          <p:nvPr/>
        </p:nvSpPr>
        <p:spPr>
          <a:xfrm>
            <a:off x="3447393" y="6400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https://www.youtube.com/watch?v=9AWBAI-Owzk</a:t>
            </a:r>
          </a:p>
        </p:txBody>
      </p:sp>
      <p:pic>
        <p:nvPicPr>
          <p:cNvPr id="13314" name="Picture 2" descr="Electrospray Ionization Mass Spectrometry of Phospholipids | SpringerLink">
            <a:extLst>
              <a:ext uri="{FF2B5EF4-FFF2-40B4-BE49-F238E27FC236}">
                <a16:creationId xmlns:a16="http://schemas.microsoft.com/office/drawing/2014/main" id="{451D833B-55FA-7DA1-C620-DC66277E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673100"/>
            <a:ext cx="86995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9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roduction to mass analyzers : SHIMADZU (Shimadzu Corporation)">
            <a:extLst>
              <a:ext uri="{FF2B5EF4-FFF2-40B4-BE49-F238E27FC236}">
                <a16:creationId xmlns:a16="http://schemas.microsoft.com/office/drawing/2014/main" id="{52338306-17B0-4F1C-FAFF-E12FB7F9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34" y="469556"/>
            <a:ext cx="7821570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088B-C30A-2171-9A21-8E103401706A}"/>
              </a:ext>
            </a:extLst>
          </p:cNvPr>
          <p:cNvSpPr txBox="1"/>
          <p:nvPr/>
        </p:nvSpPr>
        <p:spPr>
          <a:xfrm>
            <a:off x="5265683" y="6611779"/>
            <a:ext cx="8516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000" dirty="0"/>
              <a:t>https://www.shimadzu.com/an/service-support/technical-support/analysis-basics/fundamental/mass_analyzers.html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A25E7-AD91-E6ED-7EE9-21C512BE963E}"/>
              </a:ext>
            </a:extLst>
          </p:cNvPr>
          <p:cNvSpPr txBox="1"/>
          <p:nvPr/>
        </p:nvSpPr>
        <p:spPr>
          <a:xfrm>
            <a:off x="6887364" y="100224"/>
            <a:ext cx="689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G</a:t>
            </a:r>
            <a:r>
              <a:rPr lang="en-FI" sz="1800" dirty="0"/>
              <a:t>ood for partent ions selection</a:t>
            </a:r>
            <a:endParaRPr lang="en-FI" dirty="0"/>
          </a:p>
        </p:txBody>
      </p:sp>
      <p:pic>
        <p:nvPicPr>
          <p:cNvPr id="11268" name="Picture 4" descr="Mass Spectrometry In Bioanalysis: Liquid Chromatography-Tandem Mass  Spectrometry (LC/MS/MS) | Agno Pharmaceuticals">
            <a:extLst>
              <a:ext uri="{FF2B5EF4-FFF2-40B4-BE49-F238E27FC236}">
                <a16:creationId xmlns:a16="http://schemas.microsoft.com/office/drawing/2014/main" id="{CDED8F7D-B615-F06D-3B21-00A66F9E5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/>
          <a:stretch/>
        </p:blipFill>
        <p:spPr bwMode="auto">
          <a:xfrm>
            <a:off x="553994" y="3667898"/>
            <a:ext cx="11084011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7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5075A-930B-0F75-E3AC-166D4F0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94"/>
            <a:ext cx="7772400" cy="4305411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EA801A0B-E923-35D6-4D69-6086BFB2F5DF}"/>
              </a:ext>
            </a:extLst>
          </p:cNvPr>
          <p:cNvSpPr txBox="1"/>
          <p:nvPr/>
        </p:nvSpPr>
        <p:spPr>
          <a:xfrm>
            <a:off x="2670657" y="584038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https://www.youtube.com/watch?v=W-DRL-V2Rkg</a:t>
            </a:r>
          </a:p>
        </p:txBody>
      </p:sp>
    </p:spTree>
    <p:extLst>
      <p:ext uri="{BB962C8B-B14F-4D97-AF65-F5344CB8AC3E}">
        <p14:creationId xmlns:p14="http://schemas.microsoft.com/office/powerpoint/2010/main" val="429458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10A8B00-A41F-8F44-FFDF-7FE2C7200A3F}"/>
              </a:ext>
            </a:extLst>
          </p:cNvPr>
          <p:cNvSpPr txBox="1"/>
          <p:nvPr/>
        </p:nvSpPr>
        <p:spPr>
          <a:xfrm>
            <a:off x="2807292" y="635539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https://www.youtube.com/watch?v=RsFsaCkVqxM</a:t>
            </a:r>
          </a:p>
        </p:txBody>
      </p:sp>
      <p:pic>
        <p:nvPicPr>
          <p:cNvPr id="14338" name="Picture 2" descr="HR-LCMS Orbitrap">
            <a:extLst>
              <a:ext uri="{FF2B5EF4-FFF2-40B4-BE49-F238E27FC236}">
                <a16:creationId xmlns:a16="http://schemas.microsoft.com/office/drawing/2014/main" id="{2AB7E9AD-195A-2133-5659-2EBC1A8D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05" y="893601"/>
            <a:ext cx="7547232" cy="50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1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2D50B-FFAF-2DB2-EEF5-CD306425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5" y="643467"/>
            <a:ext cx="964687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7DCB6-745A-93E8-D4A0-B975CE27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fi-FI" sz="3700" b="1" dirty="0"/>
              <a:t>At </a:t>
            </a:r>
            <a:r>
              <a:rPr lang="fi-FI" sz="3700" b="1" dirty="0" err="1"/>
              <a:t>the</a:t>
            </a:r>
            <a:r>
              <a:rPr lang="fi-FI" sz="3700" b="1" dirty="0"/>
              <a:t> </a:t>
            </a:r>
            <a:r>
              <a:rPr lang="fi-FI" sz="3700" b="1" dirty="0" err="1"/>
              <a:t>end</a:t>
            </a:r>
            <a:r>
              <a:rPr lang="fi-FI" sz="3700" b="1" dirty="0"/>
              <a:t> of </a:t>
            </a:r>
            <a:r>
              <a:rPr lang="fi-FI" sz="3700" b="1" dirty="0" err="1"/>
              <a:t>this</a:t>
            </a:r>
            <a:r>
              <a:rPr lang="fi-FI" sz="3700" b="1" dirty="0"/>
              <a:t> session </a:t>
            </a:r>
            <a:r>
              <a:rPr lang="fi-FI" sz="3700" b="1" dirty="0" err="1"/>
              <a:t>you</a:t>
            </a:r>
            <a:r>
              <a:rPr lang="fi-FI" sz="3700" b="1" dirty="0"/>
              <a:t> </a:t>
            </a:r>
            <a:r>
              <a:rPr lang="fi-FI" sz="3700" b="1" dirty="0" err="1"/>
              <a:t>should</a:t>
            </a:r>
            <a:r>
              <a:rPr lang="fi-FI" sz="3700" b="1" dirty="0"/>
              <a:t> </a:t>
            </a:r>
            <a:r>
              <a:rPr lang="fi-FI" sz="3700" b="1" dirty="0" err="1"/>
              <a:t>know</a:t>
            </a:r>
            <a:r>
              <a:rPr lang="fi-FI" sz="3700" b="1" dirty="0"/>
              <a:t>:</a:t>
            </a:r>
            <a:endParaRPr lang="en-FI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6184-6E94-06F6-BAB1-DE4C67C1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Principles of mass spectrometry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Components of MS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Tandem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Data acquisition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BL Hebrew"/>
              </a:rPr>
              <a:t>DDA/DIA</a:t>
            </a:r>
          </a:p>
          <a:p>
            <a:r>
              <a:rPr lang="en-GB" b="0" i="0" dirty="0">
                <a:effectLst/>
                <a:latin typeface="SBL Hebrew"/>
              </a:rPr>
              <a:t>Labelling </a:t>
            </a:r>
            <a:r>
              <a:rPr lang="en-GB" b="0" i="0">
                <a:effectLst/>
                <a:latin typeface="SBL Hebrew"/>
              </a:rPr>
              <a:t>(</a:t>
            </a:r>
            <a:r>
              <a:rPr lang="en-GB" sz="2000" b="0" i="0">
                <a:effectLst/>
                <a:latin typeface="SBL Hebrew"/>
              </a:rPr>
              <a:t>TMT/SILAC</a:t>
            </a:r>
            <a:r>
              <a:rPr lang="en-GB" sz="2000" b="0" i="0" dirty="0">
                <a:effectLst/>
                <a:latin typeface="SBL Hebrew"/>
              </a:rPr>
              <a:t>) </a:t>
            </a:r>
            <a:r>
              <a:rPr lang="en-GB" sz="2000" dirty="0">
                <a:highlight>
                  <a:srgbClr val="FFFF00"/>
                </a:highlight>
                <a:latin typeface="SBL Hebrew"/>
              </a:rPr>
              <a:t>to be added</a:t>
            </a:r>
            <a:endParaRPr lang="en-GB" sz="2000" b="0" i="0" dirty="0">
              <a:effectLst/>
              <a:highlight>
                <a:srgbClr val="FFFF00"/>
              </a:highlight>
              <a:latin typeface="SBL Hebre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BL Hebrew"/>
              </a:rPr>
              <a:t>SRM/SIM </a:t>
            </a:r>
            <a:r>
              <a:rPr lang="en-GB" sz="2000" dirty="0">
                <a:highlight>
                  <a:srgbClr val="FFFF00"/>
                </a:highlight>
                <a:latin typeface="SBL Hebrew"/>
              </a:rPr>
              <a:t>to be added</a:t>
            </a:r>
            <a:endParaRPr lang="en-GB" sz="2000" b="0" i="0" dirty="0">
              <a:effectLst/>
              <a:highlight>
                <a:srgbClr val="FFFF00"/>
              </a:highlight>
              <a:latin typeface="SBL Hebrew"/>
            </a:endParaRPr>
          </a:p>
        </p:txBody>
      </p:sp>
      <p:pic>
        <p:nvPicPr>
          <p:cNvPr id="14" name="Picture 13" descr="Phoropter">
            <a:extLst>
              <a:ext uri="{FF2B5EF4-FFF2-40B4-BE49-F238E27FC236}">
                <a16:creationId xmlns:a16="http://schemas.microsoft.com/office/drawing/2014/main" id="{71CC8F29-15DC-DFAF-92A6-3F0FA008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99" r="1635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0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dentification of Peptides and Proteins in Illegally Distributed Products  by MALDI-TOF-MS | IntechOpen">
            <a:extLst>
              <a:ext uri="{FF2B5EF4-FFF2-40B4-BE49-F238E27FC236}">
                <a16:creationId xmlns:a16="http://schemas.microsoft.com/office/drawing/2014/main" id="{45F35BF5-5613-96BD-87E8-7E5D004C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476250"/>
            <a:ext cx="75057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7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 are DIA and DDA, and how does the data look? | by Zahra Elhamraoui |  Medium">
            <a:extLst>
              <a:ext uri="{FF2B5EF4-FFF2-40B4-BE49-F238E27FC236}">
                <a16:creationId xmlns:a16="http://schemas.microsoft.com/office/drawing/2014/main" id="{EB5E7759-D36B-F187-93A0-CB425B34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6" y="672286"/>
            <a:ext cx="8419443" cy="618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E1529-031F-2317-FDB5-B2A05BC402C9}"/>
              </a:ext>
            </a:extLst>
          </p:cNvPr>
          <p:cNvSpPr txBox="1"/>
          <p:nvPr/>
        </p:nvSpPr>
        <p:spPr>
          <a:xfrm>
            <a:off x="457527" y="14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1. Data Acquisition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55319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88E5-1267-7529-D3DD-7C40A9E2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1. Data-Dependent Acquisition (DDA)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b="1" dirty="0"/>
              <a:t>Most common</a:t>
            </a:r>
            <a:r>
              <a:rPr lang="en-GB" dirty="0"/>
              <a:t> in discovery proteomics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MS¹ scans all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Selects the </a:t>
            </a:r>
            <a:r>
              <a:rPr lang="en-GB" b="1" dirty="0"/>
              <a:t>top N most intense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them (MS²) → identifies peptides</a:t>
            </a:r>
          </a:p>
          <a:p>
            <a:r>
              <a:rPr lang="en-FI" dirty="0"/>
              <a:t>✅ </a:t>
            </a:r>
            <a:r>
              <a:rPr lang="en-GB" dirty="0"/>
              <a:t>Pros: good ID quality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may miss low-abundance peptides (biased)</a:t>
            </a:r>
          </a:p>
        </p:txBody>
      </p:sp>
    </p:spTree>
    <p:extLst>
      <p:ext uri="{BB962C8B-B14F-4D97-AF65-F5344CB8AC3E}">
        <p14:creationId xmlns:p14="http://schemas.microsoft.com/office/powerpoint/2010/main" val="53960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7B36-1915-CE23-CBAC-D9236E73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2. Data-Independent Acquisition (DIA)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dirty="0"/>
              <a:t>Newer and increasingly popular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 scans </a:t>
            </a:r>
            <a:r>
              <a:rPr lang="en-GB" b="1" dirty="0"/>
              <a:t>all ions in defined m/z windows</a:t>
            </a:r>
            <a:r>
              <a:rPr lang="en-GB" dirty="0"/>
              <a:t> (not just top ones)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</a:t>
            </a:r>
            <a:r>
              <a:rPr lang="en-GB" b="1" dirty="0"/>
              <a:t>everything</a:t>
            </a:r>
            <a:r>
              <a:rPr lang="en-GB" dirty="0"/>
              <a:t> in those windows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Generates complex MS² spectra, </a:t>
            </a:r>
            <a:r>
              <a:rPr lang="en-GB" dirty="0" err="1"/>
              <a:t>analyzed</a:t>
            </a:r>
            <a:r>
              <a:rPr lang="en-GB" dirty="0"/>
              <a:t> with advanced software</a:t>
            </a:r>
          </a:p>
          <a:p>
            <a:r>
              <a:rPr lang="en-FI" dirty="0"/>
              <a:t>✅ </a:t>
            </a:r>
            <a:r>
              <a:rPr lang="en-GB" dirty="0"/>
              <a:t>Pros: </a:t>
            </a:r>
            <a:r>
              <a:rPr lang="en-GB" b="1" dirty="0"/>
              <a:t>more comprehensive, less biased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complex data, needs good spectral libraries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0920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515AC-0B23-15B0-4E37-963AD160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18" y="1411736"/>
            <a:ext cx="10905066" cy="21810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3340F-CFC9-5C7C-8D25-899656BF6BF7}"/>
              </a:ext>
            </a:extLst>
          </p:cNvPr>
          <p:cNvSpPr txBox="1"/>
          <p:nvPr/>
        </p:nvSpPr>
        <p:spPr>
          <a:xfrm>
            <a:off x="10093473" y="3522840"/>
            <a:ext cx="445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Designed by me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DA7DE-E446-0062-21BC-332A1319B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060" y="3906344"/>
            <a:ext cx="2840857" cy="1961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6220F-4B9F-7599-DB43-05D0CD139B44}"/>
              </a:ext>
            </a:extLst>
          </p:cNvPr>
          <p:cNvSpPr txBox="1"/>
          <p:nvPr/>
        </p:nvSpPr>
        <p:spPr>
          <a:xfrm>
            <a:off x="828818" y="707103"/>
            <a:ext cx="554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</a:t>
            </a:r>
            <a:r>
              <a:rPr lang="en-FI" dirty="0"/>
              <a:t>PT file   -&gt;   https://github.com/esnzgn/MSPROT</a:t>
            </a:r>
          </a:p>
        </p:txBody>
      </p:sp>
      <p:pic>
        <p:nvPicPr>
          <p:cNvPr id="1026" name="Picture 2" descr="Discraftstore Premium Mystery Box ...">
            <a:extLst>
              <a:ext uri="{FF2B5EF4-FFF2-40B4-BE49-F238E27FC236}">
                <a16:creationId xmlns:a16="http://schemas.microsoft.com/office/drawing/2014/main" id="{537CEA03-1F10-A7FD-7FC3-4DBE679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464" y="3906344"/>
            <a:ext cx="32131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6B26-8140-F297-96AC-4228BC74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Individual assignment</a:t>
            </a:r>
            <a:br>
              <a:rPr lang="en-US" sz="4200"/>
            </a:br>
            <a:br>
              <a:rPr lang="en-US" sz="4200"/>
            </a:br>
            <a:r>
              <a:rPr lang="en-US" sz="4200"/>
              <a:t>15 min</a:t>
            </a:r>
          </a:p>
        </p:txBody>
      </p:sp>
      <p:sp>
        <p:nvSpPr>
          <p:cNvPr id="208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Nonprofit Utopia">
            <a:extLst>
              <a:ext uri="{FF2B5EF4-FFF2-40B4-BE49-F238E27FC236}">
                <a16:creationId xmlns:a16="http://schemas.microsoft.com/office/drawing/2014/main" id="{386EC2FA-FDDE-F747-8794-24362226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r="7077"/>
          <a:stretch/>
        </p:blipFill>
        <p:spPr bwMode="auto"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D9DA8B1-D4FE-2960-EEF3-CF6E2B75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330245-DF2C-E799-983A-8C3C3CFC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D8963-59D9-CAB7-19C1-0932B9DCA934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50769C-299C-FEC7-D23B-C44780C4E529}"/>
              </a:ext>
            </a:extLst>
          </p:cNvPr>
          <p:cNvCxnSpPr/>
          <p:nvPr/>
        </p:nvCxnSpPr>
        <p:spPr>
          <a:xfrm>
            <a:off x="794285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F60B4-9FF6-D2CF-3615-E574C156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151E7-75FD-9C20-8FCE-B3921B33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FFA22E-7DA8-A14A-65F2-706389C2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421D21C1-4DAF-82BB-8366-EE2D651A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C4416-B25F-C9C1-FC0E-565707D20A8F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7AC307-EC58-1477-C8B0-EFC3712F0179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A86AC-2CDD-B3E2-F8A5-77CC02A46D85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1F6A7-1E4A-1E67-2053-D4EE4A0258CC}"/>
              </a:ext>
            </a:extLst>
          </p:cNvPr>
          <p:cNvSpPr/>
          <p:nvPr/>
        </p:nvSpPr>
        <p:spPr>
          <a:xfrm>
            <a:off x="341926" y="1105615"/>
            <a:ext cx="5533357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F2F6C9-9C7B-2424-507C-87C080217CFB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659C2-0919-601E-A7B5-763B67B10DE9}"/>
              </a:ext>
            </a:extLst>
          </p:cNvPr>
          <p:cNvSpPr txBox="1"/>
          <p:nvPr/>
        </p:nvSpPr>
        <p:spPr>
          <a:xfrm>
            <a:off x="3300172" y="4281885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6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A730-DDEA-194B-F805-EEDB2620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1FAC9C7-D5CB-394F-9423-83F13632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C8A3D3-B415-EB59-A886-213FAC8A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415A-D00B-7AC7-0773-919F3569B6BD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8188-8BC0-1CED-2B5A-D951FE8CC5D7}"/>
              </a:ext>
            </a:extLst>
          </p:cNvPr>
          <p:cNvCxnSpPr/>
          <p:nvPr/>
        </p:nvCxnSpPr>
        <p:spPr>
          <a:xfrm>
            <a:off x="803744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67B39-881F-3AD6-E433-F62D449D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3A58E4-2EBB-586E-6827-D78A48E1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8684D-EBC9-8B45-6849-7558FF038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EDEFE571-A0CC-B27E-81EF-3331AE61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B0451-20D1-4E26-FFF6-D445D549FDB8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24503-3AAA-5C99-9048-F626DD3AD834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F22BB-716E-82D6-0FD5-B3D4C2718760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2BC835-BC14-A63C-D2B9-7CFDEAC702C0}"/>
              </a:ext>
            </a:extLst>
          </p:cNvPr>
          <p:cNvSpPr/>
          <p:nvPr/>
        </p:nvSpPr>
        <p:spPr>
          <a:xfrm>
            <a:off x="341926" y="1105615"/>
            <a:ext cx="5585908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5F4DC5-E29B-0F05-334E-A3502A38CA5F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04293-FC9E-0D92-85B8-BA3A4265C5A3}"/>
              </a:ext>
            </a:extLst>
          </p:cNvPr>
          <p:cNvSpPr txBox="1"/>
          <p:nvPr/>
        </p:nvSpPr>
        <p:spPr>
          <a:xfrm>
            <a:off x="6099988" y="1801446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9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36A14-3F0B-DC80-3A23-882500E60B4A}"/>
              </a:ext>
            </a:extLst>
          </p:cNvPr>
          <p:cNvSpPr txBox="1"/>
          <p:nvPr/>
        </p:nvSpPr>
        <p:spPr>
          <a:xfrm>
            <a:off x="829211" y="229563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Principles of mass spectrometry</a:t>
            </a:r>
          </a:p>
        </p:txBody>
      </p:sp>
      <p:sp>
        <p:nvSpPr>
          <p:cNvPr id="3078" name="Content Placeholder 2">
            <a:extLst>
              <a:ext uri="{FF2B5EF4-FFF2-40B4-BE49-F238E27FC236}">
                <a16:creationId xmlns:a16="http://schemas.microsoft.com/office/drawing/2014/main" id="{89BD4F66-5257-E727-BD84-DF737C01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ffectLst/>
              </a:rPr>
              <a:t>generating charged particles (ions) to generate ion beam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ion beam manipulated under high vacuum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measure ions mass to charge ratio</a:t>
            </a:r>
          </a:p>
          <a:p>
            <a:pPr lvl="1"/>
            <a:r>
              <a:rPr lang="en-US" sz="2000" b="1">
                <a:effectLst/>
              </a:rPr>
              <a:t>Parent ions </a:t>
            </a:r>
          </a:p>
          <a:p>
            <a:pPr lvl="1"/>
            <a:r>
              <a:rPr lang="en-US" sz="2000" b="1">
                <a:effectLst/>
              </a:rPr>
              <a:t>daughter ions (fragmented)</a:t>
            </a:r>
          </a:p>
        </p:txBody>
      </p:sp>
      <p:pic>
        <p:nvPicPr>
          <p:cNvPr id="3074" name="Picture 2" descr="How Does A Mass Spectrometer Work? | Chemistry Made Simple">
            <a:extLst>
              <a:ext uri="{FF2B5EF4-FFF2-40B4-BE49-F238E27FC236}">
                <a16:creationId xmlns:a16="http://schemas.microsoft.com/office/drawing/2014/main" id="{EA1E20D9-FFA5-D077-0713-E2B4A6D27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8"/>
          <a:stretch/>
        </p:blipFill>
        <p:spPr bwMode="auto">
          <a:xfrm>
            <a:off x="7211317" y="2623380"/>
            <a:ext cx="4848421" cy="33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195B3C-6324-B84A-9FA6-E503867083F1}"/>
              </a:ext>
            </a:extLst>
          </p:cNvPr>
          <p:cNvGrpSpPr/>
          <p:nvPr/>
        </p:nvGrpSpPr>
        <p:grpSpPr>
          <a:xfrm>
            <a:off x="7181227" y="573044"/>
            <a:ext cx="3848322" cy="1113563"/>
            <a:chOff x="6576848" y="4694553"/>
            <a:chExt cx="4143704" cy="1282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29E24A-33F1-DBB7-1530-11D98880FC6E}"/>
                </a:ext>
              </a:extLst>
            </p:cNvPr>
            <p:cNvSpPr txBox="1"/>
            <p:nvPr/>
          </p:nvSpPr>
          <p:spPr>
            <a:xfrm>
              <a:off x="6576848" y="4920186"/>
              <a:ext cx="3279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41248">
                <a:spcAft>
                  <a:spcPts val="600"/>
                </a:spcAft>
              </a:pPr>
              <a:r>
                <a:rPr lang="en-FI" sz="2208" b="1" kern="100" dirty="0">
                  <a:solidFill>
                    <a:schemeClr val="tx1"/>
                  </a:solidFill>
                  <a:latin typeface="Aptos" panose="020B0004020202020204" pitchFamily="34" charset="0"/>
                  <a:ea typeface="+mn-ea"/>
                  <a:cs typeface="Arial" panose="020B0604020202020204" pitchFamily="34" charset="0"/>
                </a:rPr>
                <a:t>mass spectrometers do not measure mass</a:t>
              </a:r>
              <a:endParaRPr lang="en-FI" sz="2400" b="1" dirty="0"/>
            </a:p>
          </p:txBody>
        </p: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A71E6835-2B1F-8720-E5E3-2ECB38D04B7B}"/>
                </a:ext>
              </a:extLst>
            </p:cNvPr>
            <p:cNvSpPr/>
            <p:nvPr/>
          </p:nvSpPr>
          <p:spPr>
            <a:xfrm rot="18726898">
              <a:off x="9480332" y="4736594"/>
              <a:ext cx="1282262" cy="1198179"/>
            </a:xfrm>
            <a:prstGeom prst="plus">
              <a:avLst>
                <a:gd name="adj" fmla="val 407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</p:spTree>
    <p:extLst>
      <p:ext uri="{BB962C8B-B14F-4D97-AF65-F5344CB8AC3E}">
        <p14:creationId xmlns:p14="http://schemas.microsoft.com/office/powerpoint/2010/main" val="42696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s spectrometry - the early days | Feature | RSC Education">
            <a:extLst>
              <a:ext uri="{FF2B5EF4-FFF2-40B4-BE49-F238E27FC236}">
                <a16:creationId xmlns:a16="http://schemas.microsoft.com/office/drawing/2014/main" id="{F3CE1578-2D1D-19E5-5AC6-D0A5C646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74" y="4719144"/>
            <a:ext cx="3616421" cy="2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. J. Thomson's cathode ray experiment - Mono Mole">
            <a:extLst>
              <a:ext uri="{FF2B5EF4-FFF2-40B4-BE49-F238E27FC236}">
                <a16:creationId xmlns:a16="http://schemas.microsoft.com/office/drawing/2014/main" id="{5A260748-25CB-1B4B-581C-83175443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356144"/>
            <a:ext cx="10268465" cy="3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54314-BC88-7D10-A842-219116D37EE1}"/>
              </a:ext>
            </a:extLst>
          </p:cNvPr>
          <p:cNvSpPr txBox="1"/>
          <p:nvPr/>
        </p:nvSpPr>
        <p:spPr>
          <a:xfrm>
            <a:off x="6716109" y="6441422"/>
            <a:ext cx="5864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https://monomole.com/mass-spectrometry-thomson-cathode-ray/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E3C07-54CC-A1F4-577D-A4601685CC33}"/>
              </a:ext>
            </a:extLst>
          </p:cNvPr>
          <p:cNvSpPr txBox="1"/>
          <p:nvPr/>
        </p:nvSpPr>
        <p:spPr>
          <a:xfrm>
            <a:off x="3815255" y="84982"/>
            <a:ext cx="629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24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FI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nvented by jj thompson in 1913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1F118-AF54-C74F-F75D-CCDA2D4C2025}"/>
              </a:ext>
            </a:extLst>
          </p:cNvPr>
          <p:cNvSpPr txBox="1"/>
          <p:nvPr/>
        </p:nvSpPr>
        <p:spPr>
          <a:xfrm>
            <a:off x="7499132" y="2972360"/>
            <a:ext cx="146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evacuated tube filled with gas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02A60-BD96-DBC7-7BD6-F583A8F9A25C}"/>
              </a:ext>
            </a:extLst>
          </p:cNvPr>
          <p:cNvSpPr txBox="1"/>
          <p:nvPr/>
        </p:nvSpPr>
        <p:spPr>
          <a:xfrm>
            <a:off x="122999" y="1092910"/>
            <a:ext cx="2200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Cathode with voltage 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applied to it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(ion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ource)</a:t>
            </a:r>
            <a:endParaRPr lang="en-FI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4F72F-D125-1110-BC25-DFF1420D784B}"/>
              </a:ext>
            </a:extLst>
          </p:cNvPr>
          <p:cNvSpPr txBox="1"/>
          <p:nvPr/>
        </p:nvSpPr>
        <p:spPr>
          <a:xfrm>
            <a:off x="4997669" y="2112795"/>
            <a:ext cx="7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beam</a:t>
            </a:r>
            <a:endParaRPr lang="en-F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03113-47C8-505C-43F9-D832D457699F}"/>
              </a:ext>
            </a:extLst>
          </p:cNvPr>
          <p:cNvSpPr txBox="1"/>
          <p:nvPr/>
        </p:nvSpPr>
        <p:spPr>
          <a:xfrm>
            <a:off x="3139965" y="2972360"/>
            <a:ext cx="2107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FI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ollimated beam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E95-35E7-2DF5-4408-ADC2A45172B2}"/>
              </a:ext>
            </a:extLst>
          </p:cNvPr>
          <p:cNvSpPr txBox="1"/>
          <p:nvPr/>
        </p:nvSpPr>
        <p:spPr>
          <a:xfrm>
            <a:off x="5628290" y="4345680"/>
            <a:ext cx="493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Two mass filters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magnetic coils -&gt; magnetic field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electrical diffraction plates -&gt; electrical field </a:t>
            </a:r>
            <a:endParaRPr lang="en-FI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71B6C-C48D-2524-9FED-DBA9504625D5}"/>
              </a:ext>
            </a:extLst>
          </p:cNvPr>
          <p:cNvSpPr txBox="1"/>
          <p:nvPr/>
        </p:nvSpPr>
        <p:spPr>
          <a:xfrm>
            <a:off x="8697310" y="1991189"/>
            <a:ext cx="7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bent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593B0-1029-1217-9E01-D0C0FDAB193C}"/>
              </a:ext>
            </a:extLst>
          </p:cNvPr>
          <p:cNvSpPr txBox="1"/>
          <p:nvPr/>
        </p:nvSpPr>
        <p:spPr>
          <a:xfrm>
            <a:off x="5628290" y="5345101"/>
            <a:ext cx="7854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detector -&gt;</a:t>
            </a:r>
            <a:r>
              <a:rPr lang="en-FI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fluorescent coating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will fluoresce when charged particle beam hits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05524-8746-8DB8-CEEB-10E7210867EC}"/>
              </a:ext>
            </a:extLst>
          </p:cNvPr>
          <p:cNvSpPr txBox="1"/>
          <p:nvPr/>
        </p:nvSpPr>
        <p:spPr>
          <a:xfrm>
            <a:off x="5628290" y="6031761"/>
            <a:ext cx="676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was able to separate different Neon isotope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163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Rectangle 923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4C8426-00EA-5A1C-3D84-A4C3BEC7F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35013" b="4411"/>
          <a:stretch/>
        </p:blipFill>
        <p:spPr bwMode="auto">
          <a:xfrm rot="5400000">
            <a:off x="3448212" y="-3280048"/>
            <a:ext cx="5176886" cy="1173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F0DC3-085B-FA14-7199-EF7F73054271}"/>
              </a:ext>
            </a:extLst>
          </p:cNvPr>
          <p:cNvSpPr txBox="1"/>
          <p:nvPr/>
        </p:nvSpPr>
        <p:spPr>
          <a:xfrm>
            <a:off x="9420346" y="480784"/>
            <a:ext cx="2077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Nominal masses</a:t>
            </a:r>
          </a:p>
          <a:p>
            <a:r>
              <a:rPr lang="en-GB" dirty="0">
                <a:effectLst/>
                <a:latin typeface="Helvetica" pitchFamily="2" charset="0"/>
              </a:rPr>
              <a:t>A: 680</a:t>
            </a:r>
          </a:p>
          <a:p>
            <a:r>
              <a:rPr lang="en-GB" dirty="0">
                <a:effectLst/>
                <a:latin typeface="Helvetica" pitchFamily="2" charset="0"/>
              </a:rPr>
              <a:t>B: 481</a:t>
            </a:r>
          </a:p>
          <a:p>
            <a:r>
              <a:rPr lang="en-GB" dirty="0">
                <a:effectLst/>
                <a:latin typeface="Helvetica" pitchFamily="2" charset="0"/>
              </a:rPr>
              <a:t>C: 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86EF-70EE-5BEA-B9F7-23232F784E2A}"/>
              </a:ext>
            </a:extLst>
          </p:cNvPr>
          <p:cNvSpPr txBox="1"/>
          <p:nvPr/>
        </p:nvSpPr>
        <p:spPr>
          <a:xfrm>
            <a:off x="569018" y="5072776"/>
            <a:ext cx="427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A: (680+1)/1=681 and (680+2)/2=341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B: 482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C: 201</a:t>
            </a:r>
          </a:p>
        </p:txBody>
      </p:sp>
    </p:spTree>
    <p:extLst>
      <p:ext uri="{BB962C8B-B14F-4D97-AF65-F5344CB8AC3E}">
        <p14:creationId xmlns:p14="http://schemas.microsoft.com/office/powerpoint/2010/main" val="125507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e Mass Spectrometer">
            <a:extLst>
              <a:ext uri="{FF2B5EF4-FFF2-40B4-BE49-F238E27FC236}">
                <a16:creationId xmlns:a16="http://schemas.microsoft.com/office/drawing/2014/main" id="{D85AC0B8-4106-B419-B893-69C898C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8303" y="3437"/>
            <a:ext cx="5888596" cy="621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93978-916B-15AB-031A-8A95A0B0542D}"/>
              </a:ext>
            </a:extLst>
          </p:cNvPr>
          <p:cNvSpPr txBox="1"/>
          <p:nvPr/>
        </p:nvSpPr>
        <p:spPr>
          <a:xfrm>
            <a:off x="157152" y="6569515"/>
            <a:ext cx="7662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https://thornsandthistleshomestead.wordpress.com/2014/12/04/essential-oil-testing-deeper-dive-mass-spec/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3D0EDB-9F53-D744-3A74-C388E198CE1C}"/>
              </a:ext>
            </a:extLst>
          </p:cNvPr>
          <p:cNvSpPr/>
          <p:nvPr/>
        </p:nvSpPr>
        <p:spPr>
          <a:xfrm>
            <a:off x="2848303" y="3846786"/>
            <a:ext cx="3563007" cy="236774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E32262-0609-1E8F-EC79-69F8EEDA39BD}"/>
              </a:ext>
            </a:extLst>
          </p:cNvPr>
          <p:cNvSpPr/>
          <p:nvPr/>
        </p:nvSpPr>
        <p:spPr>
          <a:xfrm>
            <a:off x="2834873" y="735933"/>
            <a:ext cx="2346728" cy="2619994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29EB2B-D076-FB61-DD7C-C63068CAE1A3}"/>
              </a:ext>
            </a:extLst>
          </p:cNvPr>
          <p:cNvSpPr/>
          <p:nvPr/>
        </p:nvSpPr>
        <p:spPr>
          <a:xfrm>
            <a:off x="6095999" y="52554"/>
            <a:ext cx="2835357" cy="333440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2BF37-4955-C9DF-C86F-62F6B38E8A8D}"/>
              </a:ext>
            </a:extLst>
          </p:cNvPr>
          <p:cNvSpPr txBox="1"/>
          <p:nvPr/>
        </p:nvSpPr>
        <p:spPr>
          <a:xfrm>
            <a:off x="3544303" y="2937317"/>
            <a:ext cx="194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b="1" dirty="0"/>
              <a:t>Mass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AA896-5B49-3C34-8C22-D4F198F787DC}"/>
              </a:ext>
            </a:extLst>
          </p:cNvPr>
          <p:cNvSpPr txBox="1"/>
          <p:nvPr/>
        </p:nvSpPr>
        <p:spPr>
          <a:xfrm>
            <a:off x="7708835" y="786865"/>
            <a:ext cx="194246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A</a:t>
            </a:r>
            <a:r>
              <a:rPr lang="en-FI" sz="1600" b="1" dirty="0"/>
              <a:t>n array of decetecor</a:t>
            </a:r>
          </a:p>
          <a:p>
            <a:r>
              <a:rPr lang="en-FI" sz="1600" b="1" dirty="0"/>
              <a:t>= spectrum</a:t>
            </a:r>
          </a:p>
        </p:txBody>
      </p:sp>
    </p:spTree>
    <p:extLst>
      <p:ext uri="{BB962C8B-B14F-4D97-AF65-F5344CB8AC3E}">
        <p14:creationId xmlns:p14="http://schemas.microsoft.com/office/powerpoint/2010/main" val="117471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536</Words>
  <Application>Microsoft Macintosh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SBL Hebrew</vt:lpstr>
      <vt:lpstr>Office Theme</vt:lpstr>
      <vt:lpstr>How Does MS Work?  Ehsan Zangene 5th session Time: 10-12 Place: Biomedicum 1, kok.3</vt:lpstr>
      <vt:lpstr>At the end of this session you should know:</vt:lpstr>
      <vt:lpstr>Individual assignment  15 min</vt:lpstr>
      <vt:lpstr>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Ionization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Zangene, Ehsan</dc:creator>
  <cp:lastModifiedBy>Zangene, Ehsan</cp:lastModifiedBy>
  <cp:revision>12</cp:revision>
  <dcterms:created xsi:type="dcterms:W3CDTF">2025-04-23T17:08:59Z</dcterms:created>
  <dcterms:modified xsi:type="dcterms:W3CDTF">2025-04-25T06:38:22Z</dcterms:modified>
</cp:coreProperties>
</file>